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4" r:id="rId2"/>
    <p:sldId id="272" r:id="rId3"/>
    <p:sldId id="263" r:id="rId4"/>
    <p:sldId id="275" r:id="rId5"/>
    <p:sldId id="273" r:id="rId6"/>
    <p:sldId id="259" r:id="rId7"/>
    <p:sldId id="260" r:id="rId8"/>
    <p:sldId id="262" r:id="rId9"/>
    <p:sldId id="261" r:id="rId10"/>
    <p:sldId id="270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3" autoAdjust="0"/>
    <p:restoredTop sz="94660"/>
  </p:normalViewPr>
  <p:slideViewPr>
    <p:cSldViewPr snapToGrid="0">
      <p:cViewPr varScale="1">
        <p:scale>
          <a:sx n="74" d="100"/>
          <a:sy n="74" d="100"/>
        </p:scale>
        <p:origin x="9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30.png>
</file>

<file path=ppt/media/image4.png>
</file>

<file path=ppt/media/image4.tmp>
</file>

<file path=ppt/media/image5.png>
</file>

<file path=ppt/media/image6.png>
</file>

<file path=ppt/media/image7.png>
</file>

<file path=ppt/media/image8.png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5D430-DECA-466D-BD84-2A3B02E992C8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95C92-0C8F-44AF-BBBF-8EA9458C0F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74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697AB-ADA0-4A5D-8449-09E6F3866F4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667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697AB-ADA0-4A5D-8449-09E6F3866F4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71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F6EAEC-81A1-41BB-A163-38447AF41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814FAB-8A75-4866-96F8-E7249EDEF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72B2A8-72F7-4C10-9449-71EBBF6A4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01C036-9CB8-48ED-9428-7F02D775E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B5587B-1249-4614-9958-0B28761AB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92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5C84F-5303-454F-860E-E6B8937DF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FD35BB-A398-4DF5-B359-473309872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0F019-89CF-4E20-B17E-5F87CCF7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CBFC17-AF99-4B6C-812E-E0F772E38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F5E871-891D-4519-865C-6A8EC196E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143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22EBFB4-8DA3-4D02-A4E0-2B64CCE0E4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C0D98A4-5464-4A33-A83C-E696A1DA4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F37B35-767F-4335-950B-4594184C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FBED6F-FDA5-4C83-A88F-B18E9ED1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332AE-A2D9-4F8E-9143-AF98F897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529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AED909-4600-4ADF-A3E7-6B451B42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FEA85A-3D53-4FD5-8EB9-2D23FC0CE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96C476-7608-4CAE-A730-AD81D16A0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741A84-5F98-4A3E-8871-80420673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2A81F6-ADBE-4251-AD72-E66B3940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2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B1F10-43AE-48B2-81E0-799E5E5E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C56A7B-A6E2-4844-BB70-BAE6EED5A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9FEB4-A271-40F6-8B14-C3AD2091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20B6A-1F1C-4356-8CDB-99424A94B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EE441D-84B0-4DCB-ACF2-6F7939D3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196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2E3BB-1F90-4E47-AB02-1F1DBEABC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E84E02-B8E9-4320-823D-0D6A371C3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4854A6-D7DA-4E04-8297-36E0CFC1F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D58D68-8ADF-4841-A1E3-AE1331882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CD2267-7370-41D5-9191-27C694C82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FADCE4-537A-41CC-AFCC-C1676D286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240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813A40-8318-4D96-B27A-BFB26893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962665-B18C-495F-A003-CAFD793B3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BB7941-2B5D-4138-83EE-B7EC078B4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14C32D-98D1-4E49-90F6-B3EC74647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A928471-3376-4624-9497-9A3749CCC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A6AAB-0605-43B3-80C5-46CF30AC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670EB5-6D38-4FF7-B19A-C75896660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1710D4A-649A-45FB-BDF0-D58F7AF6A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55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CAE4A3-12A3-4AD6-B602-F8ABCC9E6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D39E09-01AB-4BEB-A73E-84E3D2F8B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63DA21-FFC6-46DF-A940-2E1F146B5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6EFA27-0377-4021-9C7D-48C0CDFB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40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D14004-C836-40E5-82C3-2E2EBC72D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06A44D-0AE6-437F-9C95-605FF44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7CD843-8E61-4268-AE70-819B2C80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557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00F289-5BA7-4B1F-B6F6-CB7D7099A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63F5EF-8604-4917-8992-ED9F87C6C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EA7C6D-F277-4EB8-80AB-E86EE9BE6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8ABED9-9AE2-4DF0-AE6F-3098B0A6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982634-94D6-437A-B1C2-D6EE3F40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E87888-B6DC-4298-A983-3969AB15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148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89EE68-E650-4CEC-A2E4-A17D12209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11CDE8E-27A6-4120-9CDE-73BF3C01C9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82DB19-3ECE-4D7B-9AD5-69BE78C4E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49763F-E482-4DB3-A0FD-38EEE4523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EA82B3-53CF-4FA9-BB60-D82D02FED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A424C0-3FE5-4BC2-BDDF-57C9F36B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90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1FEE043-1225-456C-80A0-B09A866D8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94A362-8030-4857-B695-8A6F0D69B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FFD9CA-A5C3-437B-BBA0-8C59EC38D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22E20-997E-46B7-A724-4B010270C4AB}" type="datetimeFigureOut">
              <a:rPr lang="zh-CN" altLang="en-US" smtClean="0"/>
              <a:t>2024/10/9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7A52B-F506-43A5-A7A8-C492AC99B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353446-7D42-4BA9-A792-32507B161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AD615-F888-4904-A490-61EE07B617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63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c_zhou@zj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ppeliarobotics.com/download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ppeliarobotics.com/helpFiles/en/apiFunctions.htm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7ECDD6-7585-4EC5-A84E-5CF6255D23F0}"/>
              </a:ext>
            </a:extLst>
          </p:cNvPr>
          <p:cNvSpPr txBox="1"/>
          <p:nvPr/>
        </p:nvSpPr>
        <p:spPr>
          <a:xfrm>
            <a:off x="1394460" y="1042360"/>
            <a:ext cx="9261842" cy="482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2024-2025</a:t>
            </a:r>
            <a:r>
              <a:rPr lang="zh-CN" altLang="en-US" sz="2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秋季学期</a:t>
            </a:r>
            <a:endParaRPr lang="en-US" altLang="zh-CN" sz="2800" b="1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机器人学</a:t>
            </a: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强化训练与实践</a:t>
            </a:r>
            <a:r>
              <a:rPr lang="en-US" altLang="zh-CN" sz="48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algn="ctr">
              <a:lnSpc>
                <a:spcPct val="150000"/>
              </a:lnSpc>
            </a:pPr>
            <a:endParaRPr lang="en-US" altLang="zh-CN" sz="2800" b="1" dirty="0"/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周春琳</a:t>
            </a:r>
            <a:endParaRPr lang="en-US" altLang="zh-CN" sz="3200" b="1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c_zhou@zju.edu.cn</a:t>
            </a:r>
            <a:endParaRPr lang="en-US" altLang="zh-CN" sz="2400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智能系统与控制研究所</a:t>
            </a:r>
            <a:r>
              <a:rPr lang="en-US" altLang="zh-CN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218</a:t>
            </a:r>
            <a:r>
              <a:rPr lang="zh-CN" altLang="en-US" sz="2400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</a:t>
            </a:r>
            <a:endParaRPr lang="en-US" altLang="zh-CN" sz="2400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400" dirty="0">
              <a:solidFill>
                <a:srgbClr val="00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4372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7535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D6D7111-E7D5-4A04-9DCD-91C791863D34}"/>
              </a:ext>
            </a:extLst>
          </p:cNvPr>
          <p:cNvSpPr txBox="1"/>
          <p:nvPr/>
        </p:nvSpPr>
        <p:spPr>
          <a:xfrm>
            <a:off x="502805" y="132609"/>
            <a:ext cx="10263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en-US" altLang="zh-CN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：</a:t>
            </a:r>
            <a:r>
              <a:rPr lang="zh-CN" altLang="zh-CN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机械臂</a:t>
            </a:r>
            <a:r>
              <a:rPr lang="zh-CN" altLang="en-US" sz="4000" b="1" dirty="0">
                <a:solidFill>
                  <a:srgbClr val="00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轨迹规划仿真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7C6E92-FC70-41CD-889E-ADB120510C4A}"/>
              </a:ext>
            </a:extLst>
          </p:cNvPr>
          <p:cNvSpPr/>
          <p:nvPr/>
        </p:nvSpPr>
        <p:spPr>
          <a:xfrm>
            <a:off x="502804" y="872085"/>
            <a:ext cx="11207415" cy="25431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通过控制机械臂关节运动，将搬运起点处的四个物块（每组的初始位置相同，但姿态不同），通过染色池（为保证物块染色均匀，物块在染色池中的运动应保证为直线运动），最终搬运至终点处，并按下方右图所示放置（不限制摆放方案，摆出形状即可）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实验过程中机械臂和物块不能与环境发生碰撞，进入</a:t>
            </a:r>
            <a:r>
              <a:rPr lang="en-US" altLang="zh-CN" dirty="0"/>
              <a:t>x</a:t>
            </a:r>
            <a:r>
              <a:rPr lang="zh-CN" altLang="en-US" dirty="0"/>
              <a:t>所示的区域。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注意各个关节轴的位置、速度、加速度限制，若超出限制将会停止运行！！！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不限制规划方案，但是需要注意，最终的成绩与摆放质量、关节轴速度和加速度连续性、运行时间等相关。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0889665-6FB4-47BB-8F01-35E16533A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7749" y="3711928"/>
            <a:ext cx="3195719" cy="2958630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CBB3615-94D6-46D3-97CB-37E8DE3316CF}"/>
              </a:ext>
            </a:extLst>
          </p:cNvPr>
          <p:cNvCxnSpPr>
            <a:cxnSpLocks/>
          </p:cNvCxnSpPr>
          <p:nvPr/>
        </p:nvCxnSpPr>
        <p:spPr>
          <a:xfrm>
            <a:off x="5446631" y="5103405"/>
            <a:ext cx="113270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EA0EF2BB-0E81-4E75-925F-897BA2358907}"/>
              </a:ext>
            </a:extLst>
          </p:cNvPr>
          <p:cNvGrpSpPr/>
          <p:nvPr/>
        </p:nvGrpSpPr>
        <p:grpSpPr>
          <a:xfrm>
            <a:off x="1398850" y="3711934"/>
            <a:ext cx="3681820" cy="2958630"/>
            <a:chOff x="446948" y="2320854"/>
            <a:chExt cx="5078222" cy="4149654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DDB0F8D-31E9-4990-A995-012FCA4615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72" t="14407" r="26360" b="15510"/>
            <a:stretch/>
          </p:blipFill>
          <p:spPr>
            <a:xfrm>
              <a:off x="446948" y="2320854"/>
              <a:ext cx="5078222" cy="414965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C360A40-D3BF-478A-804A-47CE3540CBAF}"/>
                </a:ext>
              </a:extLst>
            </p:cNvPr>
            <p:cNvSpPr txBox="1"/>
            <p:nvPr/>
          </p:nvSpPr>
          <p:spPr>
            <a:xfrm>
              <a:off x="1104941" y="390851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搬运起点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AB28F37-42F9-4155-A56D-0F6655FF9A79}"/>
                </a:ext>
              </a:extLst>
            </p:cNvPr>
            <p:cNvSpPr txBox="1"/>
            <p:nvPr/>
          </p:nvSpPr>
          <p:spPr>
            <a:xfrm>
              <a:off x="833073" y="547976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染色池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9876AFC-25EE-494B-9B43-AFA2ED9CDD4A}"/>
                </a:ext>
              </a:extLst>
            </p:cNvPr>
            <p:cNvSpPr txBox="1"/>
            <p:nvPr/>
          </p:nvSpPr>
          <p:spPr>
            <a:xfrm>
              <a:off x="3666460" y="5676296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搬运终点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40E491C-3C63-48F3-914D-AC52668516DD}"/>
                </a:ext>
              </a:extLst>
            </p:cNvPr>
            <p:cNvSpPr txBox="1"/>
            <p:nvPr/>
          </p:nvSpPr>
          <p:spPr>
            <a:xfrm>
              <a:off x="3437518" y="3844687"/>
              <a:ext cx="3000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  <a:endPara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3005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6A8CBFE-46ED-4583-92C0-7D4EBC29D995}"/>
              </a:ext>
            </a:extLst>
          </p:cNvPr>
          <p:cNvGrpSpPr/>
          <p:nvPr/>
        </p:nvGrpSpPr>
        <p:grpSpPr>
          <a:xfrm>
            <a:off x="1785155" y="1960980"/>
            <a:ext cx="7880354" cy="4561493"/>
            <a:chOff x="1625595" y="1807557"/>
            <a:chExt cx="7880354" cy="456149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475C237-FDFB-3CCB-BE4E-1265486E84CB}"/>
                </a:ext>
              </a:extLst>
            </p:cNvPr>
            <p:cNvSpPr/>
            <p:nvPr/>
          </p:nvSpPr>
          <p:spPr>
            <a:xfrm>
              <a:off x="3003545" y="2186424"/>
              <a:ext cx="927100" cy="29146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A40B8F9-C2A8-8B01-E904-71B14B976C4E}"/>
                </a:ext>
              </a:extLst>
            </p:cNvPr>
            <p:cNvSpPr/>
            <p:nvPr/>
          </p:nvSpPr>
          <p:spPr>
            <a:xfrm>
              <a:off x="3155945" y="2338824"/>
              <a:ext cx="596900" cy="5397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9C6298A-959B-34B5-6EF0-80E3754419A0}"/>
                </a:ext>
              </a:extLst>
            </p:cNvPr>
            <p:cNvSpPr/>
            <p:nvPr/>
          </p:nvSpPr>
          <p:spPr>
            <a:xfrm>
              <a:off x="3162295" y="3030974"/>
              <a:ext cx="596900" cy="5397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F63E8C-6D93-980A-DC4D-F2B60198B606}"/>
                </a:ext>
              </a:extLst>
            </p:cNvPr>
            <p:cNvSpPr/>
            <p:nvPr/>
          </p:nvSpPr>
          <p:spPr>
            <a:xfrm>
              <a:off x="3155945" y="3723124"/>
              <a:ext cx="596900" cy="5397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A7AFF1B-3E54-0600-83BB-65A8E08CCC5D}"/>
                </a:ext>
              </a:extLst>
            </p:cNvPr>
            <p:cNvSpPr/>
            <p:nvPr/>
          </p:nvSpPr>
          <p:spPr>
            <a:xfrm>
              <a:off x="3155945" y="4415274"/>
              <a:ext cx="596900" cy="5397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4E3BE7A-50DB-31DE-1738-40949F74D4DF}"/>
                </a:ext>
              </a:extLst>
            </p:cNvPr>
            <p:cNvSpPr txBox="1"/>
            <p:nvPr/>
          </p:nvSpPr>
          <p:spPr>
            <a:xfrm>
              <a:off x="1676395" y="2489934"/>
              <a:ext cx="1301750" cy="318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(0.4,-0.12,0.15)</a:t>
              </a:r>
              <a:endParaRPr lang="zh-CN" altLang="en-US" sz="1400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B21D2F6-B624-C516-EC3D-057CA60C4D58}"/>
                </a:ext>
              </a:extLst>
            </p:cNvPr>
            <p:cNvSpPr txBox="1"/>
            <p:nvPr/>
          </p:nvSpPr>
          <p:spPr>
            <a:xfrm>
              <a:off x="1676395" y="4525754"/>
              <a:ext cx="1301750" cy="318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(0.4,0.12,0.15)</a:t>
              </a:r>
              <a:endParaRPr lang="zh-CN" altLang="en-US" sz="1400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9B95B6B-C250-BC90-16D8-AA17F022D55A}"/>
                </a:ext>
              </a:extLst>
            </p:cNvPr>
            <p:cNvSpPr txBox="1"/>
            <p:nvPr/>
          </p:nvSpPr>
          <p:spPr>
            <a:xfrm>
              <a:off x="1625595" y="3146960"/>
              <a:ext cx="14033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(0.4,-0.04,0.125)</a:t>
              </a:r>
              <a:endParaRPr lang="zh-CN" altLang="en-US" sz="1400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9F5E046-7415-E11F-E683-5043B5B36ACD}"/>
                </a:ext>
              </a:extLst>
            </p:cNvPr>
            <p:cNvSpPr txBox="1"/>
            <p:nvPr/>
          </p:nvSpPr>
          <p:spPr>
            <a:xfrm>
              <a:off x="1676395" y="3833604"/>
              <a:ext cx="1301750" cy="318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(0.4,0.04,0.125)</a:t>
              </a:r>
              <a:endParaRPr lang="zh-CN" altLang="en-US" sz="1400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A419CF7-2E83-C899-1D3F-E0EC6D7361AC}"/>
                </a:ext>
              </a:extLst>
            </p:cNvPr>
            <p:cNvSpPr txBox="1"/>
            <p:nvPr/>
          </p:nvSpPr>
          <p:spPr>
            <a:xfrm>
              <a:off x="1873245" y="2027029"/>
              <a:ext cx="1054100" cy="311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err="1"/>
                <a:t>SuckPoint</a:t>
              </a:r>
              <a:endParaRPr lang="zh-CN" altLang="en-US" sz="1400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907FF6A-8265-09A5-550A-0D0A03FB57D5}"/>
                </a:ext>
              </a:extLst>
            </p:cNvPr>
            <p:cNvSpPr/>
            <p:nvPr/>
          </p:nvSpPr>
          <p:spPr>
            <a:xfrm>
              <a:off x="4955379" y="2727957"/>
              <a:ext cx="1671637" cy="16465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73B1536-C18A-1620-2A49-E36E4481D0F8}"/>
                </a:ext>
              </a:extLst>
            </p:cNvPr>
            <p:cNvSpPr txBox="1"/>
            <p:nvPr/>
          </p:nvSpPr>
          <p:spPr>
            <a:xfrm>
              <a:off x="5264149" y="3305174"/>
              <a:ext cx="10541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/>
                <a:t>Robot</a:t>
              </a:r>
            </a:p>
            <a:p>
              <a:pPr algn="ctr"/>
              <a:r>
                <a:rPr lang="en-US" altLang="zh-CN" sz="1400" dirty="0"/>
                <a:t>(0,0,0)</a:t>
              </a:r>
              <a:endParaRPr lang="zh-CN" altLang="en-US" sz="1400" dirty="0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CF752991-BD12-52F4-8A11-887BA8B6B616}"/>
                </a:ext>
              </a:extLst>
            </p:cNvPr>
            <p:cNvSpPr/>
            <p:nvPr/>
          </p:nvSpPr>
          <p:spPr>
            <a:xfrm>
              <a:off x="4656136" y="5105400"/>
              <a:ext cx="2270125" cy="126365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690B58A-67E7-016B-9FC4-35A32B4CF1CE}"/>
                </a:ext>
              </a:extLst>
            </p:cNvPr>
            <p:cNvSpPr txBox="1"/>
            <p:nvPr/>
          </p:nvSpPr>
          <p:spPr>
            <a:xfrm>
              <a:off x="5264149" y="5583336"/>
              <a:ext cx="1054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/>
                <a:t>Pond</a:t>
              </a:r>
              <a:endParaRPr lang="zh-CN" altLang="en-US" sz="1400" dirty="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2BC39839-B912-39EA-E439-3B655BAB30A9}"/>
                </a:ext>
              </a:extLst>
            </p:cNvPr>
            <p:cNvSpPr/>
            <p:nvPr/>
          </p:nvSpPr>
          <p:spPr>
            <a:xfrm>
              <a:off x="7575550" y="2582654"/>
              <a:ext cx="1930399" cy="19431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F1C55BD-1A5E-DDE7-A1A6-FB2FC05F58B2}"/>
                </a:ext>
              </a:extLst>
            </p:cNvPr>
            <p:cNvSpPr txBox="1"/>
            <p:nvPr/>
          </p:nvSpPr>
          <p:spPr>
            <a:xfrm>
              <a:off x="3003545" y="1807557"/>
              <a:ext cx="1054100" cy="311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Platform1</a:t>
              </a:r>
              <a:endParaRPr lang="zh-CN" altLang="en-US" sz="1400" dirty="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DC067DA-75CE-A200-D796-36F2CBB2620F}"/>
                </a:ext>
              </a:extLst>
            </p:cNvPr>
            <p:cNvSpPr txBox="1"/>
            <p:nvPr/>
          </p:nvSpPr>
          <p:spPr>
            <a:xfrm>
              <a:off x="8083549" y="2189450"/>
              <a:ext cx="1054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Platform2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B88826D-26BD-5FD0-631A-1D0B3DDDF407}"/>
                </a:ext>
              </a:extLst>
            </p:cNvPr>
            <p:cNvSpPr txBox="1"/>
            <p:nvPr/>
          </p:nvSpPr>
          <p:spPr>
            <a:xfrm>
              <a:off x="7919415" y="3200420"/>
              <a:ext cx="12426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err="1"/>
                <a:t>PlacePoint</a:t>
              </a:r>
              <a:endParaRPr lang="en-US" altLang="zh-CN" sz="1400" dirty="0"/>
            </a:p>
            <a:p>
              <a:pPr algn="ctr"/>
              <a:r>
                <a:rPr lang="en-US" altLang="zh-CN" sz="1400" dirty="0"/>
                <a:t>(-0.35,0,0.15)</a:t>
              </a:r>
              <a:endParaRPr lang="zh-CN" altLang="en-US" sz="1400" dirty="0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99F0440B-9CE9-6D03-7BA3-7121007E5E44}"/>
                </a:ext>
              </a:extLst>
            </p:cNvPr>
            <p:cNvSpPr txBox="1"/>
            <p:nvPr/>
          </p:nvSpPr>
          <p:spPr>
            <a:xfrm>
              <a:off x="3442886" y="5475614"/>
              <a:ext cx="12688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/>
                <a:t>Start</a:t>
              </a:r>
            </a:p>
            <a:p>
              <a:pPr algn="ctr"/>
              <a:r>
                <a:rPr lang="en-US" altLang="zh-CN" sz="1400" dirty="0"/>
                <a:t>(0.1,0.35,0.15)</a:t>
              </a:r>
              <a:endParaRPr lang="zh-CN" altLang="en-US" sz="1400" dirty="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24E0610-FB5A-C56F-632B-B205740055C8}"/>
                </a:ext>
              </a:extLst>
            </p:cNvPr>
            <p:cNvSpPr txBox="1"/>
            <p:nvPr/>
          </p:nvSpPr>
          <p:spPr>
            <a:xfrm>
              <a:off x="6913959" y="5431164"/>
              <a:ext cx="12890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/>
                <a:t>End</a:t>
              </a:r>
            </a:p>
            <a:p>
              <a:pPr algn="ctr"/>
              <a:r>
                <a:rPr lang="en-US" altLang="zh-CN" sz="1400" dirty="0"/>
                <a:t>(-0.1,0.35,0.15)</a:t>
              </a:r>
              <a:endParaRPr lang="zh-CN" altLang="en-US" sz="1400" dirty="0"/>
            </a:p>
          </p:txBody>
        </p:sp>
      </p:grpSp>
      <p:sp>
        <p:nvSpPr>
          <p:cNvPr id="50" name="矩形 49">
            <a:extLst>
              <a:ext uri="{FF2B5EF4-FFF2-40B4-BE49-F238E27FC236}">
                <a16:creationId xmlns:a16="http://schemas.microsoft.com/office/drawing/2014/main" id="{E237D55C-35EA-B3D2-A033-E544B3CD2B7C}"/>
              </a:ext>
            </a:extLst>
          </p:cNvPr>
          <p:cNvSpPr/>
          <p:nvPr/>
        </p:nvSpPr>
        <p:spPr>
          <a:xfrm>
            <a:off x="549302" y="808474"/>
            <a:ext cx="10938913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dirty="0"/>
              <a:t>实验中的物块为两个立方体和两个三角体，其中立方体的棱长为</a:t>
            </a:r>
            <a:r>
              <a:rPr lang="en-US" altLang="zh-CN" dirty="0"/>
              <a:t>0.05m</a:t>
            </a:r>
            <a:r>
              <a:rPr lang="zh-CN" altLang="en-US" dirty="0"/>
              <a:t>；三角体高</a:t>
            </a:r>
            <a:r>
              <a:rPr lang="en-US" altLang="zh-CN" dirty="0"/>
              <a:t>0.05m</a:t>
            </a:r>
            <a:r>
              <a:rPr lang="zh-CN" altLang="en-US" dirty="0"/>
              <a:t>，底面为腰长为</a:t>
            </a:r>
            <a:r>
              <a:rPr lang="en-US" altLang="zh-CN" dirty="0"/>
              <a:t>0.05m</a:t>
            </a:r>
            <a:r>
              <a:rPr lang="zh-CN" altLang="en-US" dirty="0"/>
              <a:t>的等腰直角三角形。仿真环境中的各关键位置如下图所示（未给姿态）。</a:t>
            </a:r>
            <a:endParaRPr lang="en-US" altLang="zh-CN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A37FF29-67F9-6F1E-6658-B99DBA65B4AB}"/>
              </a:ext>
            </a:extLst>
          </p:cNvPr>
          <p:cNvSpPr txBox="1"/>
          <p:nvPr/>
        </p:nvSpPr>
        <p:spPr>
          <a:xfrm>
            <a:off x="314957" y="430861"/>
            <a:ext cx="2447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仿真环境平面图</a:t>
            </a:r>
          </a:p>
        </p:txBody>
      </p:sp>
    </p:spTree>
    <p:extLst>
      <p:ext uri="{BB962C8B-B14F-4D97-AF65-F5344CB8AC3E}">
        <p14:creationId xmlns:p14="http://schemas.microsoft.com/office/powerpoint/2010/main" val="3963852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F3B3A5-35E8-4D0C-9275-CA3EDA2B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实验4-demo">
            <a:hlinkClick r:id="" action="ppaction://media"/>
            <a:extLst>
              <a:ext uri="{FF2B5EF4-FFF2-40B4-BE49-F238E27FC236}">
                <a16:creationId xmlns:a16="http://schemas.microsoft.com/office/drawing/2014/main" id="{676284CF-A779-487D-85FD-7731E644A5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96215"/>
            <a:ext cx="12165248" cy="6387921"/>
          </a:xfrm>
        </p:spPr>
      </p:pic>
    </p:spTree>
    <p:extLst>
      <p:ext uri="{BB962C8B-B14F-4D97-AF65-F5344CB8AC3E}">
        <p14:creationId xmlns:p14="http://schemas.microsoft.com/office/powerpoint/2010/main" val="5126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79FF57A4-D939-4E58-87D9-C0E0FE3AB425}"/>
              </a:ext>
            </a:extLst>
          </p:cNvPr>
          <p:cNvSpPr txBox="1"/>
          <p:nvPr/>
        </p:nvSpPr>
        <p:spPr>
          <a:xfrm>
            <a:off x="314957" y="430861"/>
            <a:ext cx="2023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机械臂几何参数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090EDBE-8A50-4575-9C67-E8CC0CE688EB}"/>
              </a:ext>
            </a:extLst>
          </p:cNvPr>
          <p:cNvSpPr txBox="1"/>
          <p:nvPr/>
        </p:nvSpPr>
        <p:spPr>
          <a:xfrm>
            <a:off x="302873" y="1106135"/>
            <a:ext cx="6211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+mn-ea"/>
              </a:rPr>
              <a:t>每一轴的位置、速度、加速度约束（当前状态是各个关节零点）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表格 7">
                <a:extLst>
                  <a:ext uri="{FF2B5EF4-FFF2-40B4-BE49-F238E27FC236}">
                    <a16:creationId xmlns:a16="http://schemas.microsoft.com/office/drawing/2014/main" id="{D4A7CDD6-301E-4F05-AF4C-B305F8D70568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404354" y="3475872"/>
              <a:ext cx="6190134" cy="1393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9868">
                      <a:extLst>
                        <a:ext uri="{9D8B030D-6E8A-4147-A177-3AD203B41FA5}">
                          <a16:colId xmlns:a16="http://schemas.microsoft.com/office/drawing/2014/main" val="3462878773"/>
                        </a:ext>
                      </a:extLst>
                    </a:gridCol>
                    <a:gridCol w="828062">
                      <a:extLst>
                        <a:ext uri="{9D8B030D-6E8A-4147-A177-3AD203B41FA5}">
                          <a16:colId xmlns:a16="http://schemas.microsoft.com/office/drawing/2014/main" val="1176556941"/>
                        </a:ext>
                      </a:extLst>
                    </a:gridCol>
                    <a:gridCol w="824137">
                      <a:extLst>
                        <a:ext uri="{9D8B030D-6E8A-4147-A177-3AD203B41FA5}">
                          <a16:colId xmlns:a16="http://schemas.microsoft.com/office/drawing/2014/main" val="2283107538"/>
                        </a:ext>
                      </a:extLst>
                    </a:gridCol>
                    <a:gridCol w="800591">
                      <a:extLst>
                        <a:ext uri="{9D8B030D-6E8A-4147-A177-3AD203B41FA5}">
                          <a16:colId xmlns:a16="http://schemas.microsoft.com/office/drawing/2014/main" val="1180189551"/>
                        </a:ext>
                      </a:extLst>
                    </a:gridCol>
                    <a:gridCol w="796644">
                      <a:extLst>
                        <a:ext uri="{9D8B030D-6E8A-4147-A177-3AD203B41FA5}">
                          <a16:colId xmlns:a16="http://schemas.microsoft.com/office/drawing/2014/main" val="1154767233"/>
                        </a:ext>
                      </a:extLst>
                    </a:gridCol>
                    <a:gridCol w="889432">
                      <a:extLst>
                        <a:ext uri="{9D8B030D-6E8A-4147-A177-3AD203B41FA5}">
                          <a16:colId xmlns:a16="http://schemas.microsoft.com/office/drawing/2014/main" val="2142746622"/>
                        </a:ext>
                      </a:extLst>
                    </a:gridCol>
                    <a:gridCol w="901400">
                      <a:extLst>
                        <a:ext uri="{9D8B030D-6E8A-4147-A177-3AD203B41FA5}">
                          <a16:colId xmlns:a16="http://schemas.microsoft.com/office/drawing/2014/main" val="1838077216"/>
                        </a:ext>
                      </a:extLst>
                    </a:gridCol>
                  </a:tblGrid>
                  <a:tr h="464395">
                    <a:tc>
                      <a:txBody>
                        <a:bodyPr/>
                        <a:lstStyle/>
                        <a:p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关节一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关节三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关节四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关节五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关节六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07902804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关节速度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100°/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65369430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关节加速度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0" i="0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500</m:t>
                                </m:r>
                                <m:r>
                                  <a:rPr lang="en-US" altLang="zh-CN" sz="12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°/</m:t>
                                </m:r>
                                <m:sSup>
                                  <m:sSupPr>
                                    <m:ctrlP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en-US" altLang="zh-CN" sz="1200" b="0" i="1" smtClean="0">
                                        <a:latin typeface="Cambria Math" panose="02040503050406030204" pitchFamily="18" charset="0"/>
                                        <a:ea typeface="+mn-ea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sz="1200" dirty="0">
                            <a:latin typeface="+mn-ea"/>
                            <a:ea typeface="+mn-ea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9979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表格 7">
                <a:extLst>
                  <a:ext uri="{FF2B5EF4-FFF2-40B4-BE49-F238E27FC236}">
                    <a16:creationId xmlns:a16="http://schemas.microsoft.com/office/drawing/2014/main" id="{D4A7CDD6-301E-4F05-AF4C-B305F8D7056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0990855"/>
                  </p:ext>
                </p:extLst>
              </p:nvPr>
            </p:nvGraphicFramePr>
            <p:xfrm>
              <a:off x="404354" y="3475872"/>
              <a:ext cx="6190134" cy="1393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9868">
                      <a:extLst>
                        <a:ext uri="{9D8B030D-6E8A-4147-A177-3AD203B41FA5}">
                          <a16:colId xmlns:a16="http://schemas.microsoft.com/office/drawing/2014/main" val="3462878773"/>
                        </a:ext>
                      </a:extLst>
                    </a:gridCol>
                    <a:gridCol w="828062">
                      <a:extLst>
                        <a:ext uri="{9D8B030D-6E8A-4147-A177-3AD203B41FA5}">
                          <a16:colId xmlns:a16="http://schemas.microsoft.com/office/drawing/2014/main" val="1176556941"/>
                        </a:ext>
                      </a:extLst>
                    </a:gridCol>
                    <a:gridCol w="824137">
                      <a:extLst>
                        <a:ext uri="{9D8B030D-6E8A-4147-A177-3AD203B41FA5}">
                          <a16:colId xmlns:a16="http://schemas.microsoft.com/office/drawing/2014/main" val="2283107538"/>
                        </a:ext>
                      </a:extLst>
                    </a:gridCol>
                    <a:gridCol w="800591">
                      <a:extLst>
                        <a:ext uri="{9D8B030D-6E8A-4147-A177-3AD203B41FA5}">
                          <a16:colId xmlns:a16="http://schemas.microsoft.com/office/drawing/2014/main" val="1180189551"/>
                        </a:ext>
                      </a:extLst>
                    </a:gridCol>
                    <a:gridCol w="796644">
                      <a:extLst>
                        <a:ext uri="{9D8B030D-6E8A-4147-A177-3AD203B41FA5}">
                          <a16:colId xmlns:a16="http://schemas.microsoft.com/office/drawing/2014/main" val="1154767233"/>
                        </a:ext>
                      </a:extLst>
                    </a:gridCol>
                    <a:gridCol w="889432">
                      <a:extLst>
                        <a:ext uri="{9D8B030D-6E8A-4147-A177-3AD203B41FA5}">
                          <a16:colId xmlns:a16="http://schemas.microsoft.com/office/drawing/2014/main" val="2142746622"/>
                        </a:ext>
                      </a:extLst>
                    </a:gridCol>
                    <a:gridCol w="901400">
                      <a:extLst>
                        <a:ext uri="{9D8B030D-6E8A-4147-A177-3AD203B41FA5}">
                          <a16:colId xmlns:a16="http://schemas.microsoft.com/office/drawing/2014/main" val="1838077216"/>
                        </a:ext>
                      </a:extLst>
                    </a:gridCol>
                  </a:tblGrid>
                  <a:tr h="464395">
                    <a:tc>
                      <a:txBody>
                        <a:bodyPr/>
                        <a:lstStyle/>
                        <a:p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关节一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关节三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关节四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关节五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关节六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07902804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关节速度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39706" t="-100000" r="-509559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41481" t="-100000" r="-413333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51908" t="-100000" r="-325954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51908" t="-100000" r="-225954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95205" t="-100000" r="-102740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87162" t="-100000" r="-1351" b="-1012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65369430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关节加速度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39706" t="-202632" r="-50955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41481" t="-202632" r="-413333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51908" t="-202632" r="-325954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51908" t="-202632" r="-225954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95205" t="-202632" r="-102740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87162" t="-202632" r="-1351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997900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42055D7F-3C9B-4FD7-AFFA-B2727CFB4AD2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404354" y="1616584"/>
              <a:ext cx="6190134" cy="1393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9868">
                      <a:extLst>
                        <a:ext uri="{9D8B030D-6E8A-4147-A177-3AD203B41FA5}">
                          <a16:colId xmlns:a16="http://schemas.microsoft.com/office/drawing/2014/main" val="3462878773"/>
                        </a:ext>
                      </a:extLst>
                    </a:gridCol>
                    <a:gridCol w="828062">
                      <a:extLst>
                        <a:ext uri="{9D8B030D-6E8A-4147-A177-3AD203B41FA5}">
                          <a16:colId xmlns:a16="http://schemas.microsoft.com/office/drawing/2014/main" val="1176556941"/>
                        </a:ext>
                      </a:extLst>
                    </a:gridCol>
                    <a:gridCol w="824137">
                      <a:extLst>
                        <a:ext uri="{9D8B030D-6E8A-4147-A177-3AD203B41FA5}">
                          <a16:colId xmlns:a16="http://schemas.microsoft.com/office/drawing/2014/main" val="2283107538"/>
                        </a:ext>
                      </a:extLst>
                    </a:gridCol>
                    <a:gridCol w="800591">
                      <a:extLst>
                        <a:ext uri="{9D8B030D-6E8A-4147-A177-3AD203B41FA5}">
                          <a16:colId xmlns:a16="http://schemas.microsoft.com/office/drawing/2014/main" val="1180189551"/>
                        </a:ext>
                      </a:extLst>
                    </a:gridCol>
                    <a:gridCol w="796644">
                      <a:extLst>
                        <a:ext uri="{9D8B030D-6E8A-4147-A177-3AD203B41FA5}">
                          <a16:colId xmlns:a16="http://schemas.microsoft.com/office/drawing/2014/main" val="1154767233"/>
                        </a:ext>
                      </a:extLst>
                    </a:gridCol>
                    <a:gridCol w="889432">
                      <a:extLst>
                        <a:ext uri="{9D8B030D-6E8A-4147-A177-3AD203B41FA5}">
                          <a16:colId xmlns:a16="http://schemas.microsoft.com/office/drawing/2014/main" val="2142746622"/>
                        </a:ext>
                      </a:extLst>
                    </a:gridCol>
                    <a:gridCol w="901400">
                      <a:extLst>
                        <a:ext uri="{9D8B030D-6E8A-4147-A177-3AD203B41FA5}">
                          <a16:colId xmlns:a16="http://schemas.microsoft.com/office/drawing/2014/main" val="1838077216"/>
                        </a:ext>
                      </a:extLst>
                    </a:gridCol>
                  </a:tblGrid>
                  <a:tr h="464395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关节一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关节三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关节四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关节五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关节六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07902804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最小关节值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  <m:r>
                                  <a:rPr lang="en-US" altLang="zh-CN" sz="1200" b="0" i="0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200</m:t>
                                </m:r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−90°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−120°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−150°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−150°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−180°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65369430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最大关节值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  <m:r>
                                  <a:rPr lang="en-US" altLang="zh-CN" sz="1200" b="0" i="0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00</m:t>
                                </m:r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90°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120°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200" b="1" kern="12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180°</m:t>
                                </m:r>
                              </m:oMath>
                            </m:oMathPara>
                          </a14:m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9979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42055D7F-3C9B-4FD7-AFFA-B2727CFB4AD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98923363"/>
                  </p:ext>
                </p:extLst>
              </p:nvPr>
            </p:nvGraphicFramePr>
            <p:xfrm>
              <a:off x="404354" y="1616584"/>
              <a:ext cx="6190134" cy="1393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49868">
                      <a:extLst>
                        <a:ext uri="{9D8B030D-6E8A-4147-A177-3AD203B41FA5}">
                          <a16:colId xmlns:a16="http://schemas.microsoft.com/office/drawing/2014/main" val="3462878773"/>
                        </a:ext>
                      </a:extLst>
                    </a:gridCol>
                    <a:gridCol w="828062">
                      <a:extLst>
                        <a:ext uri="{9D8B030D-6E8A-4147-A177-3AD203B41FA5}">
                          <a16:colId xmlns:a16="http://schemas.microsoft.com/office/drawing/2014/main" val="1176556941"/>
                        </a:ext>
                      </a:extLst>
                    </a:gridCol>
                    <a:gridCol w="824137">
                      <a:extLst>
                        <a:ext uri="{9D8B030D-6E8A-4147-A177-3AD203B41FA5}">
                          <a16:colId xmlns:a16="http://schemas.microsoft.com/office/drawing/2014/main" val="2283107538"/>
                        </a:ext>
                      </a:extLst>
                    </a:gridCol>
                    <a:gridCol w="800591">
                      <a:extLst>
                        <a:ext uri="{9D8B030D-6E8A-4147-A177-3AD203B41FA5}">
                          <a16:colId xmlns:a16="http://schemas.microsoft.com/office/drawing/2014/main" val="1180189551"/>
                        </a:ext>
                      </a:extLst>
                    </a:gridCol>
                    <a:gridCol w="796644">
                      <a:extLst>
                        <a:ext uri="{9D8B030D-6E8A-4147-A177-3AD203B41FA5}">
                          <a16:colId xmlns:a16="http://schemas.microsoft.com/office/drawing/2014/main" val="1154767233"/>
                        </a:ext>
                      </a:extLst>
                    </a:gridCol>
                    <a:gridCol w="889432">
                      <a:extLst>
                        <a:ext uri="{9D8B030D-6E8A-4147-A177-3AD203B41FA5}">
                          <a16:colId xmlns:a16="http://schemas.microsoft.com/office/drawing/2014/main" val="2142746622"/>
                        </a:ext>
                      </a:extLst>
                    </a:gridCol>
                    <a:gridCol w="901400">
                      <a:extLst>
                        <a:ext uri="{9D8B030D-6E8A-4147-A177-3AD203B41FA5}">
                          <a16:colId xmlns:a16="http://schemas.microsoft.com/office/drawing/2014/main" val="1838077216"/>
                        </a:ext>
                      </a:extLst>
                    </a:gridCol>
                  </a:tblGrid>
                  <a:tr h="464395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200" b="1" kern="1200" dirty="0">
                            <a:solidFill>
                              <a:schemeClr val="tx1"/>
                            </a:solidFill>
                            <a:latin typeface="+mn-ea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关节一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关节三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关节四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关节五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关节六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07902804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最小关节值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39706" t="-100000" r="-509559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41481" t="-100000" r="-413333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51908" t="-100000" r="-325954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51908" t="-100000" r="-225954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95205" t="-100000" r="-102740" b="-101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87162" t="-100000" r="-1351" b="-1012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65369430"/>
                      </a:ext>
                    </a:extLst>
                  </a:tr>
                  <a:tr h="464395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zh-CN" altLang="en-US" sz="1200" b="1" kern="1200" dirty="0">
                              <a:solidFill>
                                <a:schemeClr val="tx1"/>
                              </a:solidFill>
                              <a:latin typeface="+mn-ea"/>
                              <a:ea typeface="+mn-ea"/>
                              <a:cs typeface="+mn-cs"/>
                            </a:rPr>
                            <a:t>最大关节值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39706" t="-202632" r="-509559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241481" t="-202632" r="-413333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51908" t="-202632" r="-325954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51908" t="-202632" r="-225954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95205" t="-202632" r="-102740" b="-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87162" t="-202632" r="-1351" b="-26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9979007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0" name="组合 9">
            <a:extLst>
              <a:ext uri="{FF2B5EF4-FFF2-40B4-BE49-F238E27FC236}">
                <a16:creationId xmlns:a16="http://schemas.microsoft.com/office/drawing/2014/main" id="{4721FCD0-E3FF-4D4F-AE6E-E2110C95D454}"/>
              </a:ext>
            </a:extLst>
          </p:cNvPr>
          <p:cNvGrpSpPr/>
          <p:nvPr/>
        </p:nvGrpSpPr>
        <p:grpSpPr>
          <a:xfrm>
            <a:off x="6762781" y="456686"/>
            <a:ext cx="5265414" cy="5877457"/>
            <a:chOff x="6689138" y="458521"/>
            <a:chExt cx="5265414" cy="5877457"/>
          </a:xfrm>
        </p:grpSpPr>
        <p:pic>
          <p:nvPicPr>
            <p:cNvPr id="11" name="图片 10" descr="图示, 工程绘图&#10;&#10;描述已自动生成">
              <a:extLst>
                <a:ext uri="{FF2B5EF4-FFF2-40B4-BE49-F238E27FC236}">
                  <a16:creationId xmlns:a16="http://schemas.microsoft.com/office/drawing/2014/main" id="{ADF5E314-0315-4F9D-98E2-AE465009BDC7}"/>
                </a:ext>
              </a:extLst>
            </p:cNvPr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9138" y="458521"/>
              <a:ext cx="5265414" cy="5877457"/>
            </a:xfrm>
            <a:prstGeom prst="rect">
              <a:avLst/>
            </a:prstGeom>
          </p:spPr>
        </p:pic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1F81A0E-666A-43B1-82F4-0784AB1AF29C}"/>
                </a:ext>
              </a:extLst>
            </p:cNvPr>
            <p:cNvCxnSpPr>
              <a:cxnSpLocks/>
            </p:cNvCxnSpPr>
            <p:nvPr/>
          </p:nvCxnSpPr>
          <p:spPr>
            <a:xfrm>
              <a:off x="11290683" y="1117341"/>
              <a:ext cx="82412" cy="673183"/>
            </a:xfrm>
            <a:prstGeom prst="line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2D01467-DA5E-4123-83E1-5DCC30F60EDD}"/>
                </a:ext>
              </a:extLst>
            </p:cNvPr>
            <p:cNvSpPr txBox="1"/>
            <p:nvPr/>
          </p:nvSpPr>
          <p:spPr>
            <a:xfrm>
              <a:off x="11061884" y="1790524"/>
              <a:ext cx="8205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末端吸盘</a:t>
              </a: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A608F9BA-0220-484B-B0E5-DDA87F27C333}"/>
                </a:ext>
              </a:extLst>
            </p:cNvPr>
            <p:cNvCxnSpPr>
              <a:cxnSpLocks/>
            </p:cNvCxnSpPr>
            <p:nvPr/>
          </p:nvCxnSpPr>
          <p:spPr>
            <a:xfrm>
              <a:off x="7024968" y="4172465"/>
              <a:ext cx="53136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8353ACBA-24A5-4908-BF30-4ADBCCFC28DF}"/>
                </a:ext>
              </a:extLst>
            </p:cNvPr>
            <p:cNvCxnSpPr>
              <a:cxnSpLocks/>
            </p:cNvCxnSpPr>
            <p:nvPr/>
          </p:nvCxnSpPr>
          <p:spPr>
            <a:xfrm>
              <a:off x="7111678" y="2908233"/>
              <a:ext cx="43877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8453858F-B730-4644-9535-650D89D5C911}"/>
                </a:ext>
              </a:extLst>
            </p:cNvPr>
            <p:cNvCxnSpPr>
              <a:cxnSpLocks/>
            </p:cNvCxnSpPr>
            <p:nvPr/>
          </p:nvCxnSpPr>
          <p:spPr>
            <a:xfrm>
              <a:off x="7177028" y="1627965"/>
              <a:ext cx="41059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DC0E8CE-403E-4D43-8E8B-86F96271A7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54218" y="1285344"/>
              <a:ext cx="0" cy="59794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4FEBF8C-4176-4420-BBEA-EA6737CFD3F4}"/>
                </a:ext>
              </a:extLst>
            </p:cNvPr>
            <p:cNvSpPr txBox="1"/>
            <p:nvPr/>
          </p:nvSpPr>
          <p:spPr>
            <a:xfrm>
              <a:off x="7489286" y="4110050"/>
              <a:ext cx="3316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573B075-AADE-4E18-A0DA-2D6C83ADB9BA}"/>
                </a:ext>
              </a:extLst>
            </p:cNvPr>
            <p:cNvSpPr/>
            <p:nvPr/>
          </p:nvSpPr>
          <p:spPr>
            <a:xfrm>
              <a:off x="7537553" y="2821469"/>
              <a:ext cx="3324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49195F4-7757-43EA-A17B-97AB2D791A8F}"/>
                </a:ext>
              </a:extLst>
            </p:cNvPr>
            <p:cNvSpPr/>
            <p:nvPr/>
          </p:nvSpPr>
          <p:spPr>
            <a:xfrm>
              <a:off x="7394085" y="1790524"/>
              <a:ext cx="31273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87BF0164-AFFE-4A51-B994-DC80308F4C38}"/>
                </a:ext>
              </a:extLst>
            </p:cNvPr>
            <p:cNvSpPr/>
            <p:nvPr/>
          </p:nvSpPr>
          <p:spPr>
            <a:xfrm>
              <a:off x="7835993" y="1485940"/>
              <a:ext cx="31273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B7429494-D6F6-4913-B194-71A8A47B86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17120" y="1018784"/>
              <a:ext cx="237976" cy="18497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FB7FE2D-DDEB-4EB4-B59C-D9DED7454E35}"/>
                </a:ext>
              </a:extLst>
            </p:cNvPr>
            <p:cNvSpPr/>
            <p:nvPr/>
          </p:nvSpPr>
          <p:spPr>
            <a:xfrm>
              <a:off x="7290649" y="830971"/>
              <a:ext cx="31273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6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32E295D2-4069-4554-802E-6632319AF302}"/>
                </a:ext>
              </a:extLst>
            </p:cNvPr>
            <p:cNvSpPr txBox="1"/>
            <p:nvPr/>
          </p:nvSpPr>
          <p:spPr>
            <a:xfrm>
              <a:off x="7664240" y="4956562"/>
              <a:ext cx="3316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r>
                <a:rPr lang="en-US" altLang="zh-CN" sz="12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2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C33B28FF-B902-4901-9FBF-40C4A91656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78160" y="4791098"/>
              <a:ext cx="0" cy="57803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5103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4E59A95-980D-478B-B732-362A933480FC}"/>
              </a:ext>
            </a:extLst>
          </p:cNvPr>
          <p:cNvSpPr txBox="1"/>
          <p:nvPr/>
        </p:nvSpPr>
        <p:spPr>
          <a:xfrm>
            <a:off x="490558" y="573078"/>
            <a:ext cx="3659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机械臂仿真环境介绍及配置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68DE46C-DA80-461C-9786-D83E25FD549D}"/>
              </a:ext>
            </a:extLst>
          </p:cNvPr>
          <p:cNvSpPr/>
          <p:nvPr/>
        </p:nvSpPr>
        <p:spPr>
          <a:xfrm>
            <a:off x="493163" y="2770301"/>
            <a:ext cx="4899597" cy="1980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CoppeliaSim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是一款基于分布式控制架构，具有集成开发环境的机器人仿真器，原来的版本叫做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V-rep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。每个对象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/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模型都可以通过内嵌脚本、插件、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ROS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节点、远程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API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客户端或定制的解决方案进行单独控制。控制器可以使用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C/C++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Java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Lua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Matlab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等编写。实验中使用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内嵌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控制机械臂。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ADC6A6-83EC-4BA9-96B8-1D4C6123A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58" y="1042896"/>
            <a:ext cx="4899597" cy="165769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F0D26E4-2532-499F-90AB-CFBCEDFE05FA}"/>
              </a:ext>
            </a:extLst>
          </p:cNvPr>
          <p:cNvSpPr txBox="1"/>
          <p:nvPr/>
        </p:nvSpPr>
        <p:spPr>
          <a:xfrm>
            <a:off x="5964946" y="847424"/>
            <a:ext cx="5008143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latin typeface="仿宋" panose="02010609060101010101" pitchFamily="49" charset="-122"/>
                <a:ea typeface="仿宋" panose="02010609060101010101" pitchFamily="49" charset="-122"/>
              </a:rPr>
              <a:t>所需软件：</a:t>
            </a:r>
            <a:endParaRPr lang="en-US" altLang="zh-CN" sz="14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Coppeliasim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 EDU 4.3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（软件包中提供，或官网自行下载）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Python3.7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及以上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编译器（如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VSCode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、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Pycharm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等），非必需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2A73CD2-AC9E-4C6C-86A4-98ABEA78D006}"/>
              </a:ext>
            </a:extLst>
          </p:cNvPr>
          <p:cNvSpPr txBox="1"/>
          <p:nvPr/>
        </p:nvSpPr>
        <p:spPr>
          <a:xfrm>
            <a:off x="5964946" y="2401910"/>
            <a:ext cx="5993088" cy="373286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仿真环境配置：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完成上述软件的安装后，进入路径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C:\Program Files\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CoppeliaRobotics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\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CoppeliaSimEdu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\system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打开文本文件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usrset.txt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，并将其中的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defaultPython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项修改为所安装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的路径，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executeUnsafe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改为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true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将</a:t>
            </a:r>
            <a:r>
              <a:rPr lang="en-US" altLang="zh-CN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IK</a:t>
            </a:r>
            <a:r>
              <a:rPr lang="zh-CN" altLang="en-US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文件夹放入下述路径处</a:t>
            </a:r>
            <a:endParaRPr lang="en-US" altLang="zh-CN" sz="1600" b="1" kern="1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C:\Program Files\</a:t>
            </a:r>
            <a:r>
              <a:rPr lang="en-US" altLang="zh-CN" sz="1600" b="1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CoppeliaRobotics</a:t>
            </a:r>
            <a:r>
              <a:rPr lang="en-US" altLang="zh-CN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\</a:t>
            </a:r>
            <a:r>
              <a:rPr lang="en-US" altLang="zh-CN" sz="1600" b="1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CoppeliaSimEdu</a:t>
            </a:r>
            <a:r>
              <a:rPr lang="en-US" altLang="zh-CN" sz="1600" b="1" kern="100" dirty="0">
                <a:latin typeface="仿宋" panose="02010609060101010101" pitchFamily="49" charset="-122"/>
                <a:ea typeface="仿宋" panose="02010609060101010101" pitchFamily="49" charset="-122"/>
              </a:rPr>
              <a:t>\python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调出命令行控制台，运行以下代码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pip install 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numpy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pyzmq</a:t>
            </a:r>
            <a:r>
              <a:rPr lang="en-US" altLang="zh-CN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cbor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打开</a:t>
            </a:r>
            <a:r>
              <a:rPr lang="en-US" altLang="zh-CN" sz="1600" b="1" dirty="0" err="1">
                <a:latin typeface="仿宋" panose="02010609060101010101" pitchFamily="49" charset="-122"/>
                <a:ea typeface="仿宋" panose="02010609060101010101" pitchFamily="49" charset="-122"/>
              </a:rPr>
              <a:t>Robot.ttt</a:t>
            </a:r>
            <a:r>
              <a:rPr lang="zh-CN" altLang="en-US" sz="1600" b="1" dirty="0">
                <a:latin typeface="仿宋" panose="02010609060101010101" pitchFamily="49" charset="-122"/>
                <a:ea typeface="仿宋" panose="02010609060101010101" pitchFamily="49" charset="-122"/>
              </a:rPr>
              <a:t>并运行</a:t>
            </a:r>
            <a:endParaRPr lang="en-US" altLang="zh-CN" sz="16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4865D10-DFD1-4B93-9DB6-645974B0330B}"/>
              </a:ext>
            </a:extLst>
          </p:cNvPr>
          <p:cNvSpPr txBox="1"/>
          <p:nvPr/>
        </p:nvSpPr>
        <p:spPr>
          <a:xfrm>
            <a:off x="490558" y="4959739"/>
            <a:ext cx="3741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官方地址：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https://www.coppeliarobotics.com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761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4E59A95-980D-478B-B732-362A933480FC}"/>
              </a:ext>
            </a:extLst>
          </p:cNvPr>
          <p:cNvSpPr txBox="1"/>
          <p:nvPr/>
        </p:nvSpPr>
        <p:spPr>
          <a:xfrm>
            <a:off x="490558" y="573078"/>
            <a:ext cx="3659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机械臂仿真代码框架解读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D16F7B4-F614-4ACC-AC99-9BE693396C2B}"/>
              </a:ext>
            </a:extLst>
          </p:cNvPr>
          <p:cNvSpPr/>
          <p:nvPr/>
        </p:nvSpPr>
        <p:spPr>
          <a:xfrm>
            <a:off x="490556" y="1060414"/>
            <a:ext cx="7305755" cy="1334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实验中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所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使用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的代码语言为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Python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，内嵌在仿真环境中，如右图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Code1-3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所示，双击图标即可进行代码编辑</a:t>
            </a:r>
            <a:r>
              <a:rPr lang="zh-CN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整体框架的初始化部分和仿真控制时间建议不用更改，框架已经详细的注释，请认真阅读代码，仿真中单位为米。其中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Code1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为所主要需要填写的代码文件，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Code2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不用更改，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Code3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除在指定位置处填写组号外不用更改。</a:t>
            </a:r>
            <a:endParaRPr lang="en-US" altLang="zh-CN" sz="1400" kern="1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CF3EBE3-EF33-4D46-86CE-94C209896C14}"/>
              </a:ext>
            </a:extLst>
          </p:cNvPr>
          <p:cNvGrpSpPr/>
          <p:nvPr/>
        </p:nvGrpSpPr>
        <p:grpSpPr>
          <a:xfrm>
            <a:off x="8218143" y="687273"/>
            <a:ext cx="3426683" cy="5797586"/>
            <a:chOff x="8394463" y="244425"/>
            <a:chExt cx="3426683" cy="579758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80F48FD7-597E-426C-8615-FAE8865788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94463" y="244425"/>
              <a:ext cx="2707342" cy="5797586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80645FF-D06C-4851-9E9B-ECCE20EDB922}"/>
                </a:ext>
              </a:extLst>
            </p:cNvPr>
            <p:cNvSpPr txBox="1"/>
            <p:nvPr/>
          </p:nvSpPr>
          <p:spPr>
            <a:xfrm>
              <a:off x="9323821" y="1061329"/>
              <a:ext cx="167866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Code1</a:t>
              </a:r>
              <a:r>
                <a:rPr lang="zh-CN" altLang="en-US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：将代码写在此处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1146C88-8B9E-45B5-BE48-4096FB8048E7}"/>
                </a:ext>
              </a:extLst>
            </p:cNvPr>
            <p:cNvSpPr txBox="1"/>
            <p:nvPr/>
          </p:nvSpPr>
          <p:spPr>
            <a:xfrm>
              <a:off x="10546438" y="3247551"/>
              <a:ext cx="12747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Code2</a:t>
              </a:r>
              <a:r>
                <a:rPr lang="zh-CN" altLang="en-US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：不用更改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5648BBE-409D-4D7E-8272-5920D2676164}"/>
                </a:ext>
              </a:extLst>
            </p:cNvPr>
            <p:cNvSpPr txBox="1"/>
            <p:nvPr/>
          </p:nvSpPr>
          <p:spPr>
            <a:xfrm>
              <a:off x="9394212" y="4239860"/>
              <a:ext cx="12747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Code3</a:t>
              </a:r>
              <a:r>
                <a:rPr lang="zh-CN" altLang="en-US" sz="105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：填写组号</a:t>
              </a: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27A5199-D249-4984-9356-0FD45B0814E5}"/>
                </a:ext>
              </a:extLst>
            </p:cNvPr>
            <p:cNvSpPr/>
            <p:nvPr/>
          </p:nvSpPr>
          <p:spPr>
            <a:xfrm>
              <a:off x="9103948" y="1091673"/>
              <a:ext cx="200922" cy="20092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4B90365C-8FDF-4EFB-9DC7-070177519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88" y="2492648"/>
            <a:ext cx="3400624" cy="405582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2211B127-D213-49A5-AFFE-DBB5AE992BDF}"/>
              </a:ext>
            </a:extLst>
          </p:cNvPr>
          <p:cNvSpPr/>
          <p:nvPr/>
        </p:nvSpPr>
        <p:spPr>
          <a:xfrm>
            <a:off x="231606" y="2482173"/>
            <a:ext cx="4028760" cy="4260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Code1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代码如右图所示，其中</a:t>
            </a:r>
            <a:r>
              <a:rPr lang="zh-CN" altLang="en-US" sz="1400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函数</a:t>
            </a:r>
            <a:r>
              <a:rPr lang="en-US" altLang="zh-CN" sz="1400" kern="100" dirty="0" err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sysCall_init</a:t>
            </a:r>
            <a:r>
              <a:rPr lang="en-US" altLang="zh-CN" sz="1400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()</a:t>
            </a:r>
            <a:r>
              <a:rPr lang="zh-CN" altLang="en-US" sz="1400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和</a:t>
            </a:r>
            <a:r>
              <a:rPr lang="en-US" altLang="zh-CN" sz="1400" kern="100" dirty="0" err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sysCall_actuation</a:t>
            </a:r>
            <a:r>
              <a:rPr lang="en-US" altLang="zh-CN" sz="1400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()</a:t>
            </a:r>
            <a:r>
              <a:rPr lang="zh-CN" altLang="en-US" sz="1400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必须存在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，分别为初始化函数和每个仿真周期反复调用的执行函数，其余函数可自行编写。</a:t>
            </a:r>
            <a:endParaRPr lang="en-US" altLang="zh-CN" sz="1400" kern="1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建议在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sysCall_init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()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中完成各关节角的计算，在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sysCall_actuation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()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中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将规划好的关节角通过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move(q, state)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函数传输给机械臂。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move(q, state)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q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，机械臂各关节角度，数据类型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6*1 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ndarray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，单位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rad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state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，吸盘开关，数据类型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bool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。返回值：运行成功与否，数据类型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bool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sz="1400" kern="1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仿真接口函数可参考</a:t>
            </a:r>
            <a:r>
              <a:rPr lang="pt-BR" altLang="zh-CN" sz="1400" dirty="0">
                <a:hlinkClick r:id="rId5"/>
              </a:rPr>
              <a:t>regular API reference (coppeliarobotics.com)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10632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A107929-1D42-40FB-82E2-9508A6C71B22}"/>
              </a:ext>
            </a:extLst>
          </p:cNvPr>
          <p:cNvSpPr txBox="1"/>
          <p:nvPr/>
        </p:nvSpPr>
        <p:spPr>
          <a:xfrm>
            <a:off x="490558" y="573078"/>
            <a:ext cx="3659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机械臂仿真代码框架解读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749E28-3265-4E5A-9ED6-82B1E5EDE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393" y="605264"/>
            <a:ext cx="2707342" cy="579758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23C778D-FD12-41BC-9A78-8CF1808C71A7}"/>
              </a:ext>
            </a:extLst>
          </p:cNvPr>
          <p:cNvSpPr/>
          <p:nvPr/>
        </p:nvSpPr>
        <p:spPr>
          <a:xfrm>
            <a:off x="490557" y="1063418"/>
            <a:ext cx="7739043" cy="3596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Robot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中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SuctionCup_end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点展示的为机械臂末端的坐标点（仿真中为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Dummy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），通过选中坐标点可以在左上角查看位姿信息（其中角度为欧拉角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X-Y’-Z’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）。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PS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：调用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API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得到的姿态信息为四元数，请注意转换。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Platform1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为搬运起点的平台，其中四个物块的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SuckPoint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为吸盘的吸附中心点；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Platform2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为搬运终点的平台，其中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PlacePoint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为物块放置中心点；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Pond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为染色池，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Start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和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End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分别为起点和终点位置。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PS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：以上均</a:t>
            </a:r>
            <a:r>
              <a:rPr lang="zh-CN" altLang="en-US" sz="14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只对位置进行了规定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，但由于误差的存在，</a:t>
            </a:r>
            <a:r>
              <a:rPr lang="zh-CN" altLang="en-US" sz="14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建议在规划时留一定的余量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吸盘的吸附条件：吸盘与吸附中心点的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Z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轴夹角应小于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5°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，吸附位置应在吸附中心点为圆心、半径为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0.02m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的圆内，吸盘离物体的距离不能超过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0.005m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在运行过程中、暂停时可以读取机械臂位置、速度、加速度和吸盘开关的状态，如下图所示。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PS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：停止会直接关闭。</a:t>
            </a:r>
            <a:endParaRPr lang="en-US" altLang="zh-CN" sz="14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5897CC0-BC42-493B-8B4D-0D844FD0A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22" y="4910829"/>
            <a:ext cx="7647337" cy="109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78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8977E779-B982-4CE3-A070-C3C84A802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050" y="1292008"/>
            <a:ext cx="7011660" cy="177070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8F05672-13B7-4983-B0EB-8404D0247D32}"/>
              </a:ext>
            </a:extLst>
          </p:cNvPr>
          <p:cNvSpPr txBox="1"/>
          <p:nvPr/>
        </p:nvSpPr>
        <p:spPr>
          <a:xfrm>
            <a:off x="490558" y="357127"/>
            <a:ext cx="2884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自带逆运动学求解器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39C8AA-F939-48AA-8A54-B17766A0BF56}"/>
              </a:ext>
            </a:extLst>
          </p:cNvPr>
          <p:cNvSpPr txBox="1"/>
          <p:nvPr/>
        </p:nvSpPr>
        <p:spPr>
          <a:xfrm>
            <a:off x="490558" y="813447"/>
            <a:ext cx="11105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为了方便同学们自己验证逆运动学解法，我们提供了逆运动学求解器</a:t>
            </a:r>
            <a:r>
              <a:rPr lang="en-US" altLang="zh-CN" sz="1400" dirty="0" err="1">
                <a:latin typeface="仿宋" panose="02010609060101010101" pitchFamily="49" charset="-122"/>
                <a:ea typeface="仿宋" panose="02010609060101010101" pitchFamily="49" charset="-122"/>
              </a:rPr>
              <a:t>IKSolver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,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其使用方法如左图所示，求解器可以得到机械臂的可行解：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F29C715-BD8D-4EC4-8A8B-5E53DE3A28E0}"/>
              </a:ext>
            </a:extLst>
          </p:cNvPr>
          <p:cNvSpPr/>
          <p:nvPr/>
        </p:nvSpPr>
        <p:spPr>
          <a:xfrm>
            <a:off x="566283" y="1327880"/>
            <a:ext cx="3471358" cy="42823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BC6EFEF-BBD6-45E1-AFCC-FA7FCB64A6D4}"/>
              </a:ext>
            </a:extLst>
          </p:cNvPr>
          <p:cNvSpPr/>
          <p:nvPr/>
        </p:nvSpPr>
        <p:spPr>
          <a:xfrm>
            <a:off x="646966" y="1403499"/>
            <a:ext cx="30948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0" dirty="0">
                <a:effectLst/>
                <a:latin typeface="仿宋" panose="02010609060101010101" pitchFamily="49" charset="-122"/>
                <a:ea typeface="仿宋" panose="02010609060101010101" pitchFamily="49" charset="-122"/>
              </a:rPr>
              <a:t>将</a:t>
            </a:r>
            <a:r>
              <a:rPr lang="en-US" altLang="zh-CN" sz="1200" b="0" dirty="0">
                <a:effectLst/>
                <a:latin typeface="仿宋" panose="02010609060101010101" pitchFamily="49" charset="-122"/>
                <a:ea typeface="仿宋" panose="02010609060101010101" pitchFamily="49" charset="-122"/>
              </a:rPr>
              <a:t>IK</a:t>
            </a:r>
            <a:r>
              <a:rPr lang="zh-CN" altLang="en-US" sz="1200" dirty="0">
                <a:latin typeface="仿宋" panose="02010609060101010101" pitchFamily="49" charset="-122"/>
                <a:ea typeface="仿宋" panose="02010609060101010101" pitchFamily="49" charset="-122"/>
              </a:rPr>
              <a:t>文件夹放入项目文件夹并导入</a:t>
            </a:r>
            <a:endParaRPr lang="en-US" altLang="zh-CN" sz="1200" b="0" dirty="0">
              <a:effectLst/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B55EB3-D5F9-4490-A3A7-D9E208DB4079}"/>
              </a:ext>
            </a:extLst>
          </p:cNvPr>
          <p:cNvSpPr/>
          <p:nvPr/>
        </p:nvSpPr>
        <p:spPr>
          <a:xfrm>
            <a:off x="4867350" y="1263059"/>
            <a:ext cx="2997450" cy="2883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69C5FD2-D35E-422F-AEA5-760D7EE0BA5D}"/>
              </a:ext>
            </a:extLst>
          </p:cNvPr>
          <p:cNvCxnSpPr>
            <a:cxnSpLocks/>
          </p:cNvCxnSpPr>
          <p:nvPr/>
        </p:nvCxnSpPr>
        <p:spPr>
          <a:xfrm flipV="1">
            <a:off x="4037641" y="1558322"/>
            <a:ext cx="829709" cy="19087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AD3C77B-F85F-4DC9-879C-34FB88FC84E4}"/>
              </a:ext>
            </a:extLst>
          </p:cNvPr>
          <p:cNvCxnSpPr>
            <a:cxnSpLocks/>
          </p:cNvCxnSpPr>
          <p:nvPr/>
        </p:nvCxnSpPr>
        <p:spPr>
          <a:xfrm flipV="1">
            <a:off x="4037641" y="1256136"/>
            <a:ext cx="829709" cy="717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BD7C15A9-11C3-467A-995C-F683C421F9F8}"/>
              </a:ext>
            </a:extLst>
          </p:cNvPr>
          <p:cNvSpPr/>
          <p:nvPr/>
        </p:nvSpPr>
        <p:spPr>
          <a:xfrm>
            <a:off x="566282" y="2013290"/>
            <a:ext cx="3471360" cy="145549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34C6DC8F-7EF1-4EFC-AE69-9F93B7EC9446}"/>
                  </a:ext>
                </a:extLst>
              </p:cNvPr>
              <p:cNvSpPr/>
              <p:nvPr/>
            </p:nvSpPr>
            <p:spPr>
              <a:xfrm>
                <a:off x="571421" y="2063539"/>
                <a:ext cx="3471357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调用</a:t>
                </a:r>
                <a:r>
                  <a:rPr lang="en-US" altLang="zh-CN" sz="1200" b="0" dirty="0" err="1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IKSolver</a:t>
                </a:r>
                <a:r>
                  <a:rPr lang="zh-CN" altLang="en-US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中的</a:t>
                </a:r>
                <a:r>
                  <a:rPr lang="en-US" altLang="zh-CN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solve</a:t>
                </a:r>
                <a:r>
                  <a:rPr lang="zh-CN" altLang="en-US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方法，求得对应关节角度</a:t>
                </a:r>
                <a:endParaRPr lang="en-US" altLang="zh-CN" sz="1200" b="0" dirty="0">
                  <a:effectLst/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r>
                  <a:rPr lang="zh-CN" altLang="en-US" sz="1200" b="0" dirty="0">
                    <a:solidFill>
                      <a:srgbClr val="C00000"/>
                    </a:solidFill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求得的角度值未排除机械臂无法达到的解，注意关节角度限制的限制！！！</a:t>
                </a:r>
                <a:endParaRPr lang="en-US" altLang="zh-CN" sz="1200" b="0" dirty="0">
                  <a:solidFill>
                    <a:srgbClr val="C00000"/>
                  </a:solidFill>
                  <a:effectLst/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r>
                  <a:rPr lang="zh-CN" altLang="en-US" sz="12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输入参数为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[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𝑥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𝑦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𝑧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, </m:t>
                    </m:r>
                    <m:r>
                      <a:rPr lang="en-US" altLang="zh-CN" sz="1200" i="1" dirty="0" err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𝑟𝑥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, </m:t>
                    </m:r>
                    <m:r>
                      <a:rPr lang="en-US" altLang="zh-CN" sz="1200" i="1" dirty="0" err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𝑟𝑦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, </m:t>
                    </m:r>
                    <m:r>
                      <a:rPr lang="en-US" altLang="zh-CN" sz="1200" i="1" dirty="0" err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𝑟𝑧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]</m:t>
                    </m:r>
                  </m:oMath>
                </a14:m>
                <a:endParaRPr lang="en-US" altLang="zh-CN" sz="12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r>
                  <a:rPr lang="zh-CN" altLang="en-US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  代表笛卡尔坐标系，单位，</a:t>
                </a:r>
                <a:r>
                  <a:rPr lang="en-US" altLang="zh-CN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m</a:t>
                </a:r>
              </a:p>
              <a:p>
                <a:r>
                  <a:rPr lang="en-US" altLang="zh-CN" sz="12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1200" b="0" i="1" dirty="0" smtClean="0">
                        <a:effectLst/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𝑋𝑌</m:t>
                    </m:r>
                    <m:r>
                      <a:rPr lang="en-US" altLang="zh-CN" sz="1200" b="0" i="1" dirty="0" smtClean="0">
                        <a:effectLst/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′</m:t>
                    </m:r>
                    <m:r>
                      <a:rPr lang="en-US" altLang="zh-CN" sz="1200" b="0" i="1" dirty="0" smtClean="0">
                        <a:effectLst/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𝑍</m:t>
                    </m:r>
                    <m:r>
                      <a:rPr lang="en-US" altLang="zh-CN" sz="1200" b="0" i="1" dirty="0" smtClean="0">
                        <a:effectLst/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′</m:t>
                    </m:r>
                  </m:oMath>
                </a14:m>
                <a:r>
                  <a:rPr lang="zh-CN" altLang="en-US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欧拉角，单位，</a:t>
                </a:r>
                <a:r>
                  <a:rPr lang="en-US" altLang="zh-CN" sz="1200" b="0" dirty="0">
                    <a:effectLst/>
                    <a:latin typeface="仿宋" panose="02010609060101010101" pitchFamily="49" charset="-122"/>
                    <a:ea typeface="仿宋" panose="02010609060101010101" pitchFamily="49" charset="-122"/>
                  </a:rPr>
                  <a:t>rad</a:t>
                </a:r>
              </a:p>
              <a:p>
                <a:r>
                  <a:rPr lang="zh-CN" altLang="en-US" sz="12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返回值为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6</m:t>
                    </m:r>
                    <m:r>
                      <a:rPr lang="en-US" altLang="zh-CN" sz="12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×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𝑛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 </m:t>
                    </m:r>
                    <m:r>
                      <a:rPr lang="en-US" altLang="zh-CN" sz="1200" i="1" dirty="0" err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𝑛𝑑𝑎𝑟𝑟𝑎𝑦</m:t>
                    </m:r>
                  </m:oMath>
                </a14:m>
                <a:r>
                  <a:rPr lang="zh-CN" altLang="en-US" sz="12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，其中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(0≤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𝑛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≤ 8)</m:t>
                    </m:r>
                  </m:oMath>
                </a14:m>
                <a:endParaRPr lang="en-US" altLang="zh-CN" sz="1200" b="0" dirty="0">
                  <a:effectLst/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34C6DC8F-7EF1-4EFC-AE69-9F93B7EC94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21" y="2063539"/>
                <a:ext cx="3471357" cy="1384995"/>
              </a:xfrm>
              <a:prstGeom prst="rect">
                <a:avLst/>
              </a:prstGeom>
              <a:blipFill>
                <a:blip r:embed="rId3"/>
                <a:stretch>
                  <a:fillRect l="-176" b="-26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>
            <a:extLst>
              <a:ext uri="{FF2B5EF4-FFF2-40B4-BE49-F238E27FC236}">
                <a16:creationId xmlns:a16="http://schemas.microsoft.com/office/drawing/2014/main" id="{5A64B4DF-5E48-4376-81C8-E5AABDFB0F7D}"/>
              </a:ext>
            </a:extLst>
          </p:cNvPr>
          <p:cNvSpPr/>
          <p:nvPr/>
        </p:nvSpPr>
        <p:spPr>
          <a:xfrm>
            <a:off x="5008130" y="2099891"/>
            <a:ext cx="5327688" cy="74992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6B607C0-B42D-424E-A160-F6459B112731}"/>
              </a:ext>
            </a:extLst>
          </p:cNvPr>
          <p:cNvCxnSpPr>
            <a:cxnSpLocks/>
          </p:cNvCxnSpPr>
          <p:nvPr/>
        </p:nvCxnSpPr>
        <p:spPr>
          <a:xfrm flipV="1">
            <a:off x="4022178" y="2846576"/>
            <a:ext cx="985952" cy="6152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406E346-74B0-45E5-881A-8A2763B37823}"/>
              </a:ext>
            </a:extLst>
          </p:cNvPr>
          <p:cNvCxnSpPr>
            <a:cxnSpLocks/>
          </p:cNvCxnSpPr>
          <p:nvPr/>
        </p:nvCxnSpPr>
        <p:spPr>
          <a:xfrm>
            <a:off x="4042778" y="2012966"/>
            <a:ext cx="965352" cy="869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0438C47B-0CD9-43DC-87CC-A10936649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2628" y="3355428"/>
            <a:ext cx="3229426" cy="141942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F023508-5696-4E44-9A53-7424D8AFF306}"/>
              </a:ext>
            </a:extLst>
          </p:cNvPr>
          <p:cNvSpPr/>
          <p:nvPr/>
        </p:nvSpPr>
        <p:spPr>
          <a:xfrm>
            <a:off x="490558" y="3812521"/>
            <a:ext cx="3612139" cy="42823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12B2D27-D0BE-4B57-8419-EEA5B2E016BB}"/>
              </a:ext>
            </a:extLst>
          </p:cNvPr>
          <p:cNvSpPr/>
          <p:nvPr/>
        </p:nvSpPr>
        <p:spPr>
          <a:xfrm>
            <a:off x="521527" y="3795807"/>
            <a:ext cx="34713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0" dirty="0">
                <a:effectLst/>
                <a:latin typeface="仿宋" panose="02010609060101010101" pitchFamily="49" charset="-122"/>
                <a:ea typeface="仿宋" panose="02010609060101010101" pitchFamily="49" charset="-122"/>
              </a:rPr>
              <a:t>返回结果为</a:t>
            </a:r>
            <a:r>
              <a:rPr lang="en-US" altLang="zh-CN" sz="1200" dirty="0">
                <a:latin typeface="仿宋" panose="02010609060101010101" pitchFamily="49" charset="-122"/>
                <a:ea typeface="仿宋" panose="02010609060101010101" pitchFamily="49" charset="-122"/>
              </a:rPr>
              <a:t>4</a:t>
            </a:r>
            <a:r>
              <a:rPr lang="zh-CN" altLang="en-US" sz="1200" dirty="0">
                <a:latin typeface="仿宋" panose="02010609060101010101" pitchFamily="49" charset="-122"/>
                <a:ea typeface="仿宋" panose="02010609060101010101" pitchFamily="49" charset="-122"/>
              </a:rPr>
              <a:t>组解，最终角度选取需要</a:t>
            </a:r>
            <a:r>
              <a:rPr lang="zh-CN" altLang="en-US" sz="1200" dirty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考虑机械臂的关节范围</a:t>
            </a:r>
            <a:endParaRPr lang="en-US" altLang="zh-CN" sz="1200" b="0" dirty="0">
              <a:solidFill>
                <a:srgbClr val="C00000"/>
              </a:solidFill>
              <a:effectLst/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A7FE07D-02DE-4F59-9789-E88FBC07136F}"/>
              </a:ext>
            </a:extLst>
          </p:cNvPr>
          <p:cNvSpPr/>
          <p:nvPr/>
        </p:nvSpPr>
        <p:spPr>
          <a:xfrm>
            <a:off x="5992109" y="3233493"/>
            <a:ext cx="3419758" cy="160637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7E857C9-8DDB-4BEA-998C-97EF1230DE5A}"/>
              </a:ext>
            </a:extLst>
          </p:cNvPr>
          <p:cNvCxnSpPr>
            <a:cxnSpLocks/>
          </p:cNvCxnSpPr>
          <p:nvPr/>
        </p:nvCxnSpPr>
        <p:spPr>
          <a:xfrm>
            <a:off x="4102697" y="4233837"/>
            <a:ext cx="1889412" cy="58595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73F11C6-D8F6-4013-8EB0-CC2703DD852F}"/>
              </a:ext>
            </a:extLst>
          </p:cNvPr>
          <p:cNvCxnSpPr>
            <a:cxnSpLocks/>
          </p:cNvCxnSpPr>
          <p:nvPr/>
        </p:nvCxnSpPr>
        <p:spPr>
          <a:xfrm flipV="1">
            <a:off x="4102697" y="3233493"/>
            <a:ext cx="1889412" cy="57902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DC81172A-F4DC-4E81-9B60-0F09137AA452}"/>
              </a:ext>
            </a:extLst>
          </p:cNvPr>
          <p:cNvSpPr/>
          <p:nvPr/>
        </p:nvSpPr>
        <p:spPr>
          <a:xfrm>
            <a:off x="566282" y="5129048"/>
            <a:ext cx="10461149" cy="1011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在仿真中使用该求解器，需将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IK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文件夹放入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C:\Program Files\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CoppeliaRobotics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\</a:t>
            </a:r>
            <a:r>
              <a:rPr lang="en-US" altLang="zh-CN" sz="1400" kern="100" dirty="0" err="1">
                <a:latin typeface="仿宋" panose="02010609060101010101" pitchFamily="49" charset="-122"/>
                <a:ea typeface="仿宋" panose="02010609060101010101" pitchFamily="49" charset="-122"/>
              </a:rPr>
              <a:t>CoppeliaSimEdu</a:t>
            </a:r>
            <a:r>
              <a:rPr lang="en-US" altLang="zh-CN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\python</a:t>
            </a:r>
            <a:r>
              <a:rPr lang="zh-CN" altLang="en-US" sz="1400" kern="100" dirty="0">
                <a:latin typeface="仿宋" panose="02010609060101010101" pitchFamily="49" charset="-122"/>
                <a:ea typeface="仿宋" panose="02010609060101010101" pitchFamily="49" charset="-122"/>
              </a:rPr>
              <a:t>路径下，并在仿真环境中导入。其他所要使用的代码文件也可放置在此处，并在仿真环境中导入。</a:t>
            </a:r>
            <a:endParaRPr lang="en-US" altLang="zh-CN" sz="1400" kern="1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1400" b="1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PS</a:t>
            </a:r>
            <a:r>
              <a:rPr lang="zh-CN" altLang="en-US" sz="1400" b="1" kern="100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：若在仿真中采用自己设计的逆运动学求解器，最终成绩有加分！</a:t>
            </a:r>
            <a:endParaRPr lang="en-US" altLang="zh-CN" sz="1400" b="1" kern="100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9094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2587</TotalTime>
  <Words>1312</Words>
  <Application>Microsoft Office PowerPoint</Application>
  <PresentationFormat>宽屏</PresentationFormat>
  <Paragraphs>127</Paragraphs>
  <Slides>10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等线 Light</vt:lpstr>
      <vt:lpstr>仿宋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fch</dc:creator>
  <cp:lastModifiedBy>ZHOU</cp:lastModifiedBy>
  <cp:revision>64</cp:revision>
  <dcterms:created xsi:type="dcterms:W3CDTF">2022-04-18T12:03:50Z</dcterms:created>
  <dcterms:modified xsi:type="dcterms:W3CDTF">2024-10-09T06:44:20Z</dcterms:modified>
</cp:coreProperties>
</file>

<file path=docProps/thumbnail.jpeg>
</file>